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Josefin Sans" pitchFamily="2" charset="0"/>
      <p:regular r:id="rId9"/>
      <p:bold r:id="rId10"/>
      <p:italic r:id="rId11"/>
      <p:boldItalic r:id="rId12"/>
    </p:embeddedFont>
    <p:embeddedFont>
      <p:font typeface="Josefin Sans Bold" pitchFamily="2" charset="0"/>
      <p:regular r:id="rId13"/>
      <p:bold r:id="rId14"/>
      <p:boldItalic r:id="rId15"/>
    </p:embeddedFont>
    <p:embeddedFont>
      <p:font typeface="Josefin Sans Light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92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mailto:michaelzocholl@besserjetzt-consulting.de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besserjetzt-consulting.de/download/7116/?tmstv=169536898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besserjetzt-consulting.de/download/7120/?tmstv=1695368987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s://www.besserjetzt-consulting.de/download/7139/?tmstv=1695368987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://www.besserjetzt-consulting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139" y="189139"/>
            <a:ext cx="17901010" cy="9906423"/>
            <a:chOff x="0" y="0"/>
            <a:chExt cx="43373588" cy="24002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73588" cy="24002953"/>
            </a:xfrm>
            <a:custGeom>
              <a:avLst/>
              <a:gdLst/>
              <a:ahLst/>
              <a:cxnLst/>
              <a:rect l="l" t="t" r="r" b="b"/>
              <a:pathLst>
                <a:path w="43373588" h="24002953">
                  <a:moveTo>
                    <a:pt x="0" y="0"/>
                  </a:moveTo>
                  <a:lnTo>
                    <a:pt x="0" y="24002953"/>
                  </a:lnTo>
                  <a:lnTo>
                    <a:pt x="43373588" y="24002953"/>
                  </a:lnTo>
                  <a:lnTo>
                    <a:pt x="43373588" y="0"/>
                  </a:lnTo>
                  <a:lnTo>
                    <a:pt x="0" y="0"/>
                  </a:lnTo>
                  <a:close/>
                  <a:moveTo>
                    <a:pt x="43312628" y="23941993"/>
                  </a:moveTo>
                  <a:lnTo>
                    <a:pt x="59690" y="23941993"/>
                  </a:lnTo>
                  <a:lnTo>
                    <a:pt x="59690" y="59690"/>
                  </a:lnTo>
                  <a:lnTo>
                    <a:pt x="43312628" y="59690"/>
                  </a:lnTo>
                  <a:lnTo>
                    <a:pt x="43312628" y="239419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83948" y="384175"/>
            <a:ext cx="494695" cy="49469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AutoShape 6"/>
          <p:cNvSpPr/>
          <p:nvPr/>
        </p:nvSpPr>
        <p:spPr>
          <a:xfrm rot="5400000">
            <a:off x="-1183870" y="5132826"/>
            <a:ext cx="990642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3967526" y="384175"/>
            <a:ext cx="494695" cy="49469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AutoShape 9"/>
          <p:cNvSpPr/>
          <p:nvPr/>
        </p:nvSpPr>
        <p:spPr>
          <a:xfrm>
            <a:off x="189139" y="5133975"/>
            <a:ext cx="357067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10" name="Group 10"/>
          <p:cNvGrpSpPr/>
          <p:nvPr/>
        </p:nvGrpSpPr>
        <p:grpSpPr>
          <a:xfrm>
            <a:off x="383948" y="5354864"/>
            <a:ext cx="494695" cy="49469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14D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AutoShape 12"/>
          <p:cNvSpPr/>
          <p:nvPr/>
        </p:nvSpPr>
        <p:spPr>
          <a:xfrm rot="5400000">
            <a:off x="9554887" y="5153025"/>
            <a:ext cx="990642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" name="AutoShape 13"/>
          <p:cNvSpPr/>
          <p:nvPr/>
        </p:nvSpPr>
        <p:spPr>
          <a:xfrm>
            <a:off x="3778866" y="2693037"/>
            <a:ext cx="1073875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14" name="Group 14"/>
          <p:cNvGrpSpPr/>
          <p:nvPr/>
        </p:nvGrpSpPr>
        <p:grpSpPr>
          <a:xfrm>
            <a:off x="4538427" y="1150538"/>
            <a:ext cx="1350854" cy="1350854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67526" y="7786598"/>
            <a:ext cx="494695" cy="494695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538427" y="8552961"/>
            <a:ext cx="1350854" cy="1350854"/>
            <a:chOff x="0" y="0"/>
            <a:chExt cx="1913890" cy="19138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0" name="AutoShape 20"/>
          <p:cNvSpPr/>
          <p:nvPr/>
        </p:nvSpPr>
        <p:spPr>
          <a:xfrm>
            <a:off x="3759816" y="7574349"/>
            <a:ext cx="1073875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3967526" y="2902780"/>
            <a:ext cx="494695" cy="49469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B6C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AutoShape 23"/>
          <p:cNvSpPr/>
          <p:nvPr/>
        </p:nvSpPr>
        <p:spPr>
          <a:xfrm rot="5400000">
            <a:off x="6707589" y="5143218"/>
            <a:ext cx="488131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4" name="Group 24"/>
          <p:cNvGrpSpPr/>
          <p:nvPr/>
        </p:nvGrpSpPr>
        <p:grpSpPr>
          <a:xfrm>
            <a:off x="9344006" y="2902780"/>
            <a:ext cx="494695" cy="494695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66C4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079207" y="8552961"/>
            <a:ext cx="1350854" cy="1350854"/>
            <a:chOff x="0" y="0"/>
            <a:chExt cx="1913890" cy="19138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16703" y="8552961"/>
            <a:ext cx="1350854" cy="1350854"/>
            <a:chOff x="0" y="0"/>
            <a:chExt cx="1913890" cy="19138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157483" y="8552961"/>
            <a:ext cx="1350854" cy="1350854"/>
            <a:chOff x="0" y="0"/>
            <a:chExt cx="1913890" cy="191389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703409" y="8582873"/>
            <a:ext cx="1350854" cy="1350854"/>
            <a:chOff x="0" y="0"/>
            <a:chExt cx="1913890" cy="191389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244189" y="8582873"/>
            <a:ext cx="1350854" cy="1350854"/>
            <a:chOff x="0" y="0"/>
            <a:chExt cx="1913890" cy="191389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079207" y="1150538"/>
            <a:ext cx="1350854" cy="1350854"/>
            <a:chOff x="0" y="0"/>
            <a:chExt cx="1913890" cy="191389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616703" y="1150538"/>
            <a:ext cx="1350854" cy="1350854"/>
            <a:chOff x="0" y="0"/>
            <a:chExt cx="1913890" cy="19138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157483" y="1150538"/>
            <a:ext cx="1350854" cy="1350854"/>
            <a:chOff x="0" y="0"/>
            <a:chExt cx="1913890" cy="191389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0703409" y="1150538"/>
            <a:ext cx="1350854" cy="1350854"/>
            <a:chOff x="0" y="0"/>
            <a:chExt cx="1913890" cy="191389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2244189" y="1150538"/>
            <a:ext cx="1350854" cy="1350854"/>
            <a:chOff x="0" y="0"/>
            <a:chExt cx="1913890" cy="191389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4711789" y="375858"/>
            <a:ext cx="494695" cy="494695"/>
            <a:chOff x="0" y="0"/>
            <a:chExt cx="6350000" cy="63500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4787994" y="5377025"/>
            <a:ext cx="494695" cy="494695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5757">
                <a:alpha val="29804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" name="AutoShape 50"/>
          <p:cNvSpPr/>
          <p:nvPr/>
        </p:nvSpPr>
        <p:spPr>
          <a:xfrm>
            <a:off x="14498573" y="5132826"/>
            <a:ext cx="357067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51" name="Group 51"/>
          <p:cNvGrpSpPr/>
          <p:nvPr/>
        </p:nvGrpSpPr>
        <p:grpSpPr>
          <a:xfrm>
            <a:off x="528661" y="1246360"/>
            <a:ext cx="1350854" cy="1350854"/>
            <a:chOff x="0" y="0"/>
            <a:chExt cx="1913890" cy="191389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2069441" y="1246360"/>
            <a:ext cx="1350854" cy="1350854"/>
            <a:chOff x="0" y="0"/>
            <a:chExt cx="1913890" cy="191389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28661" y="2788860"/>
            <a:ext cx="1350854" cy="1350854"/>
            <a:chOff x="0" y="0"/>
            <a:chExt cx="1913890" cy="191389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2069441" y="2788860"/>
            <a:ext cx="1350854" cy="1350854"/>
            <a:chOff x="0" y="0"/>
            <a:chExt cx="1913890" cy="191389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28661" y="6220735"/>
            <a:ext cx="1350854" cy="1350854"/>
            <a:chOff x="0" y="0"/>
            <a:chExt cx="1913890" cy="191389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914D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069441" y="6220735"/>
            <a:ext cx="1350854" cy="1350854"/>
            <a:chOff x="0" y="0"/>
            <a:chExt cx="1913890" cy="191389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914D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28661" y="7763234"/>
            <a:ext cx="1350854" cy="1350854"/>
            <a:chOff x="0" y="0"/>
            <a:chExt cx="1913890" cy="191389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914D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9441" y="7763234"/>
            <a:ext cx="1350854" cy="1350854"/>
            <a:chOff x="0" y="0"/>
            <a:chExt cx="1913890" cy="191389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914D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5017509" y="3762349"/>
            <a:ext cx="1350854" cy="1350854"/>
            <a:chOff x="0" y="0"/>
            <a:chExt cx="1913890" cy="191389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CB6C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6558289" y="3762349"/>
            <a:ext cx="1350854" cy="1350854"/>
            <a:chOff x="0" y="0"/>
            <a:chExt cx="1913890" cy="191389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CB6C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5017509" y="5304848"/>
            <a:ext cx="1350854" cy="1350854"/>
            <a:chOff x="0" y="0"/>
            <a:chExt cx="1913890" cy="191389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CB6C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6558289" y="5304848"/>
            <a:ext cx="1350854" cy="1350854"/>
            <a:chOff x="0" y="0"/>
            <a:chExt cx="1913890" cy="191389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CB6C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0387709" y="3762349"/>
            <a:ext cx="1350854" cy="1350854"/>
            <a:chOff x="0" y="0"/>
            <a:chExt cx="1913890" cy="191389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66C4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1928489" y="3762349"/>
            <a:ext cx="1350854" cy="1350854"/>
            <a:chOff x="0" y="0"/>
            <a:chExt cx="1913890" cy="191389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66C4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387709" y="5304848"/>
            <a:ext cx="1350854" cy="1350854"/>
            <a:chOff x="0" y="0"/>
            <a:chExt cx="1913890" cy="191389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66C4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1928489" y="5304848"/>
            <a:ext cx="1350854" cy="1350854"/>
            <a:chOff x="0" y="0"/>
            <a:chExt cx="1913890" cy="191389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66C4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3" name="TextBox 83"/>
          <p:cNvSpPr txBox="1"/>
          <p:nvPr/>
        </p:nvSpPr>
        <p:spPr>
          <a:xfrm>
            <a:off x="972608" y="5307239"/>
            <a:ext cx="271350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Mehr hiervon: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72608" y="5713639"/>
            <a:ext cx="271350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Ungenutzte Stärken ausbauen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556186" y="2855155"/>
            <a:ext cx="271350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Was gibt mir Kraft?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4556186" y="3261555"/>
            <a:ext cx="410142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privat - beruflich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972608" y="336550"/>
            <a:ext cx="271350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Hier bin ich stark: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07742" y="466105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04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72608" y="742950"/>
            <a:ext cx="271350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 Light"/>
              </a:rPr>
              <a:t>Stärken stärken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556186" y="336550"/>
            <a:ext cx="718237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Diese Werte sind mir wichtig und ich zeige sie dort: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891320" y="466105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03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556186" y="742950"/>
            <a:ext cx="410142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Wichtige Werte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07742" y="5436794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05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556186" y="7738973"/>
            <a:ext cx="3591189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Das unternehme ich konkret: 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891320" y="7868529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08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556186" y="8145373"/>
            <a:ext cx="5595350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Umsetzungsschritte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3891320" y="2984710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01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932667" y="2855155"/>
            <a:ext cx="271350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Was raubt mir Kraft?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267801" y="2984710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02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9932667" y="3261555"/>
            <a:ext cx="410142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privat - beruflich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5300449" y="404433"/>
            <a:ext cx="2713501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Das tue ich,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weil ich es tun muss: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4635583" y="457788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06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5300449" y="914400"/>
            <a:ext cx="271350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Erlerntes Verhalten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5377945" y="5329400"/>
            <a:ext cx="263600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Das muss ich ändern: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4711789" y="5458955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07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5377945" y="5735800"/>
            <a:ext cx="195885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Schwächen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14838095" y="1244088"/>
            <a:ext cx="1350854" cy="1350854"/>
            <a:chOff x="0" y="0"/>
            <a:chExt cx="1913890" cy="191389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271FF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16378875" y="1244088"/>
            <a:ext cx="1350854" cy="1350854"/>
            <a:chOff x="0" y="0"/>
            <a:chExt cx="1913890" cy="191389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271FF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14838095" y="2786587"/>
            <a:ext cx="1350854" cy="1350854"/>
            <a:chOff x="0" y="0"/>
            <a:chExt cx="1913890" cy="1913890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271FF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6378875" y="2786587"/>
            <a:ext cx="1350854" cy="1350854"/>
            <a:chOff x="0" y="0"/>
            <a:chExt cx="1913890" cy="191389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271FF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14838095" y="6424422"/>
            <a:ext cx="1350854" cy="1350854"/>
            <a:chOff x="0" y="0"/>
            <a:chExt cx="1913890" cy="191389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575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16378875" y="6424422"/>
            <a:ext cx="1350854" cy="1350854"/>
            <a:chOff x="0" y="0"/>
            <a:chExt cx="1913890" cy="1913890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575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4838095" y="7966921"/>
            <a:ext cx="1350854" cy="1350854"/>
            <a:chOff x="0" y="0"/>
            <a:chExt cx="1913890" cy="191389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575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16378875" y="7966921"/>
            <a:ext cx="1350854" cy="1350854"/>
            <a:chOff x="0" y="0"/>
            <a:chExt cx="1913890" cy="1913890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FF575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9139" y="189139"/>
            <a:ext cx="17901010" cy="9906423"/>
            <a:chOff x="0" y="0"/>
            <a:chExt cx="43373588" cy="240029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73588" cy="24002953"/>
            </a:xfrm>
            <a:custGeom>
              <a:avLst/>
              <a:gdLst/>
              <a:ahLst/>
              <a:cxnLst/>
              <a:rect l="l" t="t" r="r" b="b"/>
              <a:pathLst>
                <a:path w="43373588" h="24002953">
                  <a:moveTo>
                    <a:pt x="0" y="0"/>
                  </a:moveTo>
                  <a:lnTo>
                    <a:pt x="0" y="24002953"/>
                  </a:lnTo>
                  <a:lnTo>
                    <a:pt x="43373588" y="24002953"/>
                  </a:lnTo>
                  <a:lnTo>
                    <a:pt x="43373588" y="0"/>
                  </a:lnTo>
                  <a:lnTo>
                    <a:pt x="0" y="0"/>
                  </a:lnTo>
                  <a:close/>
                  <a:moveTo>
                    <a:pt x="43312628" y="23941993"/>
                  </a:moveTo>
                  <a:lnTo>
                    <a:pt x="59690" y="23941993"/>
                  </a:lnTo>
                  <a:lnTo>
                    <a:pt x="59690" y="59690"/>
                  </a:lnTo>
                  <a:lnTo>
                    <a:pt x="43312628" y="59690"/>
                  </a:lnTo>
                  <a:lnTo>
                    <a:pt x="43312628" y="239419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83948" y="384175"/>
            <a:ext cx="494695" cy="49469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AutoShape 6"/>
          <p:cNvSpPr/>
          <p:nvPr/>
        </p:nvSpPr>
        <p:spPr>
          <a:xfrm rot="5400000">
            <a:off x="-1183870" y="5132826"/>
            <a:ext cx="990642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3967526" y="384175"/>
            <a:ext cx="494695" cy="49469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E59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" name="AutoShape 9"/>
          <p:cNvSpPr/>
          <p:nvPr/>
        </p:nvSpPr>
        <p:spPr>
          <a:xfrm>
            <a:off x="189139" y="5133975"/>
            <a:ext cx="357067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10" name="Group 10"/>
          <p:cNvGrpSpPr/>
          <p:nvPr/>
        </p:nvGrpSpPr>
        <p:grpSpPr>
          <a:xfrm>
            <a:off x="383948" y="5354864"/>
            <a:ext cx="494695" cy="49469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914D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AutoShape 12"/>
          <p:cNvSpPr/>
          <p:nvPr/>
        </p:nvSpPr>
        <p:spPr>
          <a:xfrm rot="5400000">
            <a:off x="9554887" y="5153025"/>
            <a:ext cx="990642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" name="AutoShape 13"/>
          <p:cNvSpPr/>
          <p:nvPr/>
        </p:nvSpPr>
        <p:spPr>
          <a:xfrm>
            <a:off x="3778866" y="2693037"/>
            <a:ext cx="1073875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14" name="Group 14"/>
          <p:cNvGrpSpPr/>
          <p:nvPr/>
        </p:nvGrpSpPr>
        <p:grpSpPr>
          <a:xfrm>
            <a:off x="3967526" y="7786598"/>
            <a:ext cx="494695" cy="494695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3759816" y="7574349"/>
            <a:ext cx="1073875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17" name="Group 17"/>
          <p:cNvGrpSpPr/>
          <p:nvPr/>
        </p:nvGrpSpPr>
        <p:grpSpPr>
          <a:xfrm>
            <a:off x="3967526" y="2902780"/>
            <a:ext cx="494695" cy="49469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B6CE6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9" name="AutoShape 19"/>
          <p:cNvSpPr/>
          <p:nvPr/>
        </p:nvSpPr>
        <p:spPr>
          <a:xfrm rot="5400000">
            <a:off x="6707589" y="5143218"/>
            <a:ext cx="4881312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0" name="Group 20"/>
          <p:cNvGrpSpPr/>
          <p:nvPr/>
        </p:nvGrpSpPr>
        <p:grpSpPr>
          <a:xfrm>
            <a:off x="9344006" y="2902780"/>
            <a:ext cx="494695" cy="494695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66C4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711789" y="375858"/>
            <a:ext cx="494695" cy="49469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271FF">
                <a:alpha val="19608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787994" y="5377025"/>
            <a:ext cx="494695" cy="494695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5757">
                <a:alpha val="29804"/>
              </a:srgbClr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" name="AutoShape 26"/>
          <p:cNvSpPr/>
          <p:nvPr/>
        </p:nvSpPr>
        <p:spPr>
          <a:xfrm>
            <a:off x="14498573" y="5132826"/>
            <a:ext cx="3570677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972608" y="5307239"/>
            <a:ext cx="271350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Mehr hiervon: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2608" y="5713639"/>
            <a:ext cx="271350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Ungenutzte Stärken ausbauen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556186" y="2855155"/>
            <a:ext cx="271350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Was gibt mir Kraft?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56186" y="3261555"/>
            <a:ext cx="410142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privat - beruflich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72608" y="336550"/>
            <a:ext cx="271350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Hier bin ich stark: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07742" y="466105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72608" y="742950"/>
            <a:ext cx="271350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 Light"/>
              </a:rPr>
              <a:t>Stärken stärken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56186" y="336550"/>
            <a:ext cx="718237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Diese Werte sind mir wichtig und ich zeige sie dort: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891320" y="466105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556186" y="742950"/>
            <a:ext cx="410142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Wichtige Werte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7742" y="5436794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56186" y="7738973"/>
            <a:ext cx="3591189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Das unternehme ich konkret: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891320" y="7868529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08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56186" y="8145373"/>
            <a:ext cx="5595350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Umsetzungsschritte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91320" y="2984710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32667" y="2855155"/>
            <a:ext cx="271350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Was raubt mir Kraft?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267801" y="2984710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932667" y="3261555"/>
            <a:ext cx="410142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privat - beruflich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300449" y="404433"/>
            <a:ext cx="2713501" cy="55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Das tue ich, </a:t>
            </a:r>
          </a:p>
          <a:p>
            <a:pPr>
              <a:lnSpc>
                <a:spcPts val="210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weil ich es tun muss: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635583" y="457788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300449" y="914400"/>
            <a:ext cx="271350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Erlerntes Verhalten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377945" y="5329400"/>
            <a:ext cx="263600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Josefin Sans"/>
              </a:rPr>
              <a:t>Das muss ich ändern: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711789" y="5458955"/>
            <a:ext cx="647107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Josefin Sans"/>
              </a:rPr>
              <a:t>07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377945" y="5735800"/>
            <a:ext cx="1958851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400">
                <a:solidFill>
                  <a:srgbClr val="828282"/>
                </a:solidFill>
                <a:latin typeface="Josefin Sans"/>
              </a:rPr>
              <a:t>Schwächen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139238" y="3730367"/>
            <a:ext cx="952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/>
          </a:p>
        </p:txBody>
      </p:sp>
      <p:sp>
        <p:nvSpPr>
          <p:cNvPr id="52" name="TextBox 52"/>
          <p:cNvSpPr txBox="1"/>
          <p:nvPr/>
        </p:nvSpPr>
        <p:spPr>
          <a:xfrm>
            <a:off x="383948" y="1287780"/>
            <a:ext cx="3185368" cy="297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"/>
              </a:rPr>
              <a:t>Stärken, die Du nutzt und damit erfolgreich bist. Diese Stärken geben dir Energie und Du kannst sie leicht abrufen.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"/>
            </a:endParaRP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Was mache ich mit diesen Stärken möglich – für mich und für andere?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Wie kann ich sie, eventuell durch Kombination mit anderen Stärken, noch besser einsetzen?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In welchen Situationen sollten sie besser heruntergedreht werden?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462221" y="4042842"/>
            <a:ext cx="4163917" cy="99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"/>
              </a:rPr>
              <a:t>Welche Situationen geben mir Kraft und Energie?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"/>
            </a:endParaRP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Auf welche Situation freue ich mich bereits im Vorfeld?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In welchen Momenten vergesse ich die Zeit?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348270" y="4042842"/>
            <a:ext cx="4909508" cy="99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"/>
              </a:rPr>
              <a:t>Welche Situationen rauben mir Kraft und Energie?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"/>
            </a:endParaRP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In welchen Situationen habe ich ein schlechtes Bauchgefühl?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Welche Aufgaben erledige ich sehr ungern?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703016" y="1287780"/>
            <a:ext cx="4909508" cy="1240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"/>
              </a:rPr>
              <a:t>Welche Werte sind mir wichtig?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"/>
            </a:endParaRP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Was macht mich aus?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Was ist mir wichtig? Womit kann man mich kränken?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Worauf achte ich besonders?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89139" y="6342289"/>
            <a:ext cx="3496970" cy="198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"/>
              </a:rPr>
              <a:t>Stärken, die Du gern mehr nutzen möchtest: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"/>
            </a:endParaRP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Wie könntest Du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diese Stärken mehr ausspielen?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Welche Unterstützung benötigst Du?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Welches Entwicklungsziel müsstest Du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für dich formulieren?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4536673" y="1783080"/>
            <a:ext cx="3496970" cy="198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"/>
              </a:rPr>
              <a:t>Verhalten, das uns Energie raubt aber gemacht werden muss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"/>
            </a:endParaRP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Was habe ich diesen Verhaltensweisen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zu verdanken?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Was ermöglichen sie, was verhindern sie?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 Light"/>
            </a:endParaRP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 Light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6351780" y="9008110"/>
            <a:ext cx="6039267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"/>
              </a:rPr>
              <a:t>Welche Schritte unternehme ich in den kommenden Monaten konkret?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4535427" y="6869275"/>
            <a:ext cx="3496970" cy="223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"/>
              </a:rPr>
              <a:t>Verhalten, dass uns schwerfällt und Ernergie raubt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"/>
            </a:endParaRP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Wie kann ich die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meine Schwächen minimieren? </a:t>
            </a:r>
          </a:p>
          <a:p>
            <a:pPr algn="ctr">
              <a:lnSpc>
                <a:spcPts val="1959"/>
              </a:lnSpc>
            </a:pPr>
            <a:r>
              <a:rPr lang="en-US" sz="1399">
                <a:solidFill>
                  <a:srgbClr val="000000"/>
                </a:solidFill>
                <a:latin typeface="Josefin Sans Light"/>
              </a:rPr>
              <a:t>Wie lassen sich die Schwächen stützen?</a:t>
            </a: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 Light"/>
            </a:endParaRP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 Light"/>
            </a:endParaRPr>
          </a:p>
          <a:p>
            <a:pPr algn="ctr">
              <a:lnSpc>
                <a:spcPts val="1959"/>
              </a:lnSpc>
            </a:pPr>
            <a:endParaRPr lang="en-US" sz="1399">
              <a:solidFill>
                <a:srgbClr val="000000"/>
              </a:solidFill>
              <a:latin typeface="Josefi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46514" y="2517970"/>
            <a:ext cx="1298538" cy="129853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8EE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Freeform 4"/>
          <p:cNvSpPr/>
          <p:nvPr/>
        </p:nvSpPr>
        <p:spPr>
          <a:xfrm>
            <a:off x="8838299" y="2899126"/>
            <a:ext cx="714967" cy="536226"/>
          </a:xfrm>
          <a:custGeom>
            <a:avLst/>
            <a:gdLst/>
            <a:ahLst/>
            <a:cxnLst/>
            <a:rect l="l" t="t" r="r" b="b"/>
            <a:pathLst>
              <a:path w="714967" h="536226">
                <a:moveTo>
                  <a:pt x="0" y="0"/>
                </a:moveTo>
                <a:lnTo>
                  <a:pt x="714968" y="0"/>
                </a:lnTo>
                <a:lnTo>
                  <a:pt x="714968" y="536226"/>
                </a:lnTo>
                <a:lnTo>
                  <a:pt x="0" y="536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14309833" y="2517970"/>
            <a:ext cx="1298538" cy="129853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8EE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Freeform 7"/>
          <p:cNvSpPr/>
          <p:nvPr/>
        </p:nvSpPr>
        <p:spPr>
          <a:xfrm>
            <a:off x="14619350" y="2827487"/>
            <a:ext cx="679504" cy="679504"/>
          </a:xfrm>
          <a:custGeom>
            <a:avLst/>
            <a:gdLst/>
            <a:ahLst/>
            <a:cxnLst/>
            <a:rect l="l" t="t" r="r" b="b"/>
            <a:pathLst>
              <a:path w="679504" h="679504">
                <a:moveTo>
                  <a:pt x="0" y="0"/>
                </a:moveTo>
                <a:lnTo>
                  <a:pt x="679504" y="0"/>
                </a:lnTo>
                <a:lnTo>
                  <a:pt x="679504" y="679504"/>
                </a:lnTo>
                <a:lnTo>
                  <a:pt x="0" y="679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8" name="Group 8"/>
          <p:cNvGrpSpPr/>
          <p:nvPr/>
        </p:nvGrpSpPr>
        <p:grpSpPr>
          <a:xfrm>
            <a:off x="2783372" y="2517970"/>
            <a:ext cx="1298538" cy="129853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8EE"/>
            </a:solid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53390" y="2787988"/>
            <a:ext cx="758502" cy="758502"/>
          </a:xfrm>
          <a:custGeom>
            <a:avLst/>
            <a:gdLst/>
            <a:ahLst/>
            <a:cxnLst/>
            <a:rect l="l" t="t" r="r" b="b"/>
            <a:pathLst>
              <a:path w="758502" h="758502">
                <a:moveTo>
                  <a:pt x="0" y="0"/>
                </a:moveTo>
                <a:lnTo>
                  <a:pt x="758502" y="0"/>
                </a:lnTo>
                <a:lnTo>
                  <a:pt x="758502" y="758502"/>
                </a:lnTo>
                <a:lnTo>
                  <a:pt x="0" y="758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1" name="Group 11"/>
          <p:cNvGrpSpPr/>
          <p:nvPr/>
        </p:nvGrpSpPr>
        <p:grpSpPr>
          <a:xfrm>
            <a:off x="-302728" y="7715250"/>
            <a:ext cx="18873360" cy="3086100"/>
            <a:chOff x="0" y="0"/>
            <a:chExt cx="4970761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70761" cy="812800"/>
            </a:xfrm>
            <a:custGeom>
              <a:avLst/>
              <a:gdLst/>
              <a:ahLst/>
              <a:cxnLst/>
              <a:rect l="l" t="t" r="r" b="b"/>
              <a:pathLst>
                <a:path w="4970761" h="812800">
                  <a:moveTo>
                    <a:pt x="0" y="0"/>
                  </a:moveTo>
                  <a:lnTo>
                    <a:pt x="4970761" y="0"/>
                  </a:lnTo>
                  <a:lnTo>
                    <a:pt x="497076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9600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56391" y="6954453"/>
            <a:ext cx="2956543" cy="2956531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046" r="-2504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4619350" y="389759"/>
            <a:ext cx="3159159" cy="1277881"/>
          </a:xfrm>
          <a:custGeom>
            <a:avLst/>
            <a:gdLst/>
            <a:ahLst/>
            <a:cxnLst/>
            <a:rect l="l" t="t" r="r" b="b"/>
            <a:pathLst>
              <a:path w="3159159" h="1277881">
                <a:moveTo>
                  <a:pt x="0" y="0"/>
                </a:moveTo>
                <a:lnTo>
                  <a:pt x="3159159" y="0"/>
                </a:lnTo>
                <a:lnTo>
                  <a:pt x="3159159" y="1277882"/>
                </a:lnTo>
                <a:lnTo>
                  <a:pt x="0" y="12778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8130" t="-166084" r="-36954" b="-16657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TextBox 17"/>
          <p:cNvSpPr txBox="1"/>
          <p:nvPr/>
        </p:nvSpPr>
        <p:spPr>
          <a:xfrm>
            <a:off x="4680233" y="1028700"/>
            <a:ext cx="9036980" cy="714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9"/>
              </a:lnSpc>
            </a:pPr>
            <a:r>
              <a:rPr lang="en-US" sz="4790">
                <a:solidFill>
                  <a:srgbClr val="ED9600"/>
                </a:solidFill>
                <a:latin typeface="Josefin Sans Bold"/>
              </a:rPr>
              <a:t>Meine Angebote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53061" y="4033542"/>
            <a:ext cx="3159159" cy="4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5"/>
              </a:lnSpc>
              <a:spcBef>
                <a:spcPct val="0"/>
              </a:spcBef>
            </a:pPr>
            <a:r>
              <a:rPr lang="en-US" sz="2874" u="sng">
                <a:solidFill>
                  <a:srgbClr val="ED9600"/>
                </a:solidFill>
                <a:latin typeface="Josefin Sans Bold"/>
                <a:hlinkClick r:id="rId10" tooltip="https://www.besserjetzt-consulting.de/download/7139/?tmstv=16953689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Beratung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6391" y="4903485"/>
            <a:ext cx="5352500" cy="158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65"/>
              </a:lnSpc>
              <a:spcBef>
                <a:spcPct val="0"/>
              </a:spcBef>
            </a:pPr>
            <a:r>
              <a:rPr lang="en-US" sz="2395" u="sng">
                <a:solidFill>
                  <a:srgbClr val="ED9600"/>
                </a:solidFill>
                <a:latin typeface="Josefin Sans"/>
                <a:hlinkClick r:id="rId10" tooltip="https://www.besserjetzt-consulting.de/download/7139/?tmstv=16953689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Ich unterstütze Sie mit Beratung, in dem ich individuelle Workshops zu den Themen Führungskultur, Kommunikation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73420" y="4033542"/>
            <a:ext cx="4244725" cy="4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5"/>
              </a:lnSpc>
              <a:spcBef>
                <a:spcPct val="0"/>
              </a:spcBef>
            </a:pPr>
            <a:r>
              <a:rPr lang="en-US" sz="2874" u="sng">
                <a:solidFill>
                  <a:srgbClr val="ED9600"/>
                </a:solidFill>
                <a:latin typeface="Josefin Sans"/>
                <a:hlinkClick r:id="rId11" tooltip="https://www.besserjetzt-consulting.de/download/7120/?tmstv=16953689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Coaching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10355" y="4869262"/>
            <a:ext cx="5376736" cy="1980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65"/>
              </a:lnSpc>
              <a:spcBef>
                <a:spcPct val="0"/>
              </a:spcBef>
            </a:pPr>
            <a:r>
              <a:rPr lang="en-US" sz="2395" u="sng">
                <a:solidFill>
                  <a:srgbClr val="ED9600"/>
                </a:solidFill>
                <a:latin typeface="Josefin Sans"/>
                <a:hlinkClick r:id="rId11" tooltip="https://www.besserjetzt-consulting.de/download/7120/?tmstv=16953689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Ich unterstütze Sie mit Coachings, um sich beruflich und persönlich weiterzuentwickeln und in einer neuen Rolle, z. B. als Führungskraft, einzufinden.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52103" y="4033542"/>
            <a:ext cx="3613998" cy="4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05"/>
              </a:lnSpc>
              <a:spcBef>
                <a:spcPct val="0"/>
              </a:spcBef>
            </a:pPr>
            <a:r>
              <a:rPr lang="en-US" sz="2874" u="sng">
                <a:solidFill>
                  <a:srgbClr val="ED9600"/>
                </a:solidFill>
                <a:latin typeface="Josefin Sans Bold"/>
                <a:hlinkClick r:id="rId12" tooltip="https://www.besserjetzt-consulting.de/download/7116/?tmstv=16953689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86596" y="5063191"/>
            <a:ext cx="5145013" cy="117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65"/>
              </a:lnSpc>
              <a:spcBef>
                <a:spcPct val="0"/>
              </a:spcBef>
            </a:pPr>
            <a:r>
              <a:rPr lang="en-US" sz="2395" u="sng">
                <a:solidFill>
                  <a:srgbClr val="ED9600"/>
                </a:solidFill>
                <a:latin typeface="Josefin Sans"/>
                <a:hlinkClick r:id="rId12" tooltip="https://www.besserjetzt-consulting.de/download/7116/?tmstv=169536898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Ich unterstütze Sie mit Trainings rund um die Themen Kommunikation, Zusammenarbeit und Führung.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81910" y="8570434"/>
            <a:ext cx="3171861" cy="35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7"/>
              </a:lnSpc>
              <a:spcBef>
                <a:spcPct val="0"/>
              </a:spcBef>
            </a:pPr>
            <a:r>
              <a:rPr lang="en-US" sz="2240">
                <a:solidFill>
                  <a:srgbClr val="FFFFFF"/>
                </a:solidFill>
                <a:latin typeface="Josefin Sans"/>
              </a:rPr>
              <a:t>Telefon: 017680147043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81910" y="8956048"/>
            <a:ext cx="6681731" cy="35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7"/>
              </a:lnSpc>
              <a:spcBef>
                <a:spcPct val="0"/>
              </a:spcBef>
            </a:pPr>
            <a:r>
              <a:rPr lang="en-US" sz="2240">
                <a:solidFill>
                  <a:srgbClr val="FFFFFF"/>
                </a:solidFill>
                <a:latin typeface="Josefin Sans"/>
              </a:rPr>
              <a:t>Mail: </a:t>
            </a:r>
            <a:r>
              <a:rPr lang="en-US" sz="2240" u="sng">
                <a:solidFill>
                  <a:srgbClr val="FFFFFF"/>
                </a:solidFill>
                <a:latin typeface="Josefin Sans"/>
                <a:hlinkClick r:id="rId13" tooltip="mailto:michaelzocholl@besserjetzt-consulting.de"/>
              </a:rPr>
              <a:t>michaelzocholl@besserjetzt-consulting.</a:t>
            </a:r>
            <a:r>
              <a:rPr lang="en-US" sz="2240">
                <a:solidFill>
                  <a:srgbClr val="FFFFFF"/>
                </a:solidFill>
                <a:latin typeface="Josefin Sans"/>
              </a:rPr>
              <a:t>de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081910" y="9340030"/>
            <a:ext cx="4569945" cy="35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7"/>
              </a:lnSpc>
              <a:spcBef>
                <a:spcPct val="0"/>
              </a:spcBef>
            </a:pPr>
            <a:r>
              <a:rPr lang="en-US" sz="2240">
                <a:solidFill>
                  <a:srgbClr val="FFFFFF"/>
                </a:solidFill>
                <a:latin typeface="Josefin Sans"/>
              </a:rPr>
              <a:t>Website: </a:t>
            </a:r>
            <a:r>
              <a:rPr lang="en-US" sz="2240" u="sng">
                <a:solidFill>
                  <a:srgbClr val="FFFFFF"/>
                </a:solidFill>
                <a:latin typeface="Josefin Sans"/>
                <a:hlinkClick r:id="rId14" tooltip="http://www.besserjetzt-consulting.de"/>
              </a:rPr>
              <a:t>besserjetzt-consulting.de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81910" y="8076372"/>
            <a:ext cx="3171861" cy="35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67"/>
              </a:lnSpc>
              <a:spcBef>
                <a:spcPct val="0"/>
              </a:spcBef>
            </a:pPr>
            <a:r>
              <a:rPr lang="en-US" sz="2240">
                <a:solidFill>
                  <a:srgbClr val="FFFFFF"/>
                </a:solidFill>
                <a:latin typeface="Josefin Sans"/>
              </a:rPr>
              <a:t>Michael Zocholl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Benutzerdefiniert</PresentationFormat>
  <Paragraphs>98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Josefin Sans</vt:lpstr>
      <vt:lpstr>Calibri</vt:lpstr>
      <vt:lpstr>Josefin Sans Bold</vt:lpstr>
      <vt:lpstr>Josefin Sans Light</vt:lpstr>
      <vt:lpstr>Arial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Simple Impact Effort Matrix Retrospective Brainstorm</dc:title>
  <dc:creator>Michael Zocholl</dc:creator>
  <cp:lastModifiedBy>Zocholl, Michael (SRH Hochschule Hamm Dozent)</cp:lastModifiedBy>
  <cp:revision>2</cp:revision>
  <dcterms:created xsi:type="dcterms:W3CDTF">2006-08-16T00:00:00Z</dcterms:created>
  <dcterms:modified xsi:type="dcterms:W3CDTF">2023-09-27T09:54:05Z</dcterms:modified>
  <dc:identifier>DAFvoc-HYqI</dc:identifier>
</cp:coreProperties>
</file>